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D2F18DB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91FA2-C31B-1D46-256C-029A5A0E75E8}" name="Claudia Gunsch, Ph.D." initials="CG" userId="S::ckgunsch@duke.edu::b1625118-eaad-4db0-b3da-2ff89e1ad8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157F3B"/>
    <a:srgbClr val="00441B"/>
    <a:srgbClr val="AACFE5"/>
    <a:srgbClr val="08306B"/>
    <a:srgbClr val="E5E5E5"/>
    <a:srgbClr val="FFFFFF"/>
    <a:srgbClr val="003087"/>
    <a:srgbClr val="00539B"/>
    <a:srgbClr val="0C8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74" autoAdjust="0"/>
    <p:restoredTop sz="95646"/>
  </p:normalViewPr>
  <p:slideViewPr>
    <p:cSldViewPr snapToGrid="0">
      <p:cViewPr>
        <p:scale>
          <a:sx n="60" d="100"/>
          <a:sy n="60" d="100"/>
        </p:scale>
        <p:origin x="-3612" y="-5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2_D2F18D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86164B-5E65-4707-9F29-E1098BA92E07}" authorId="{A3C91FA2-C31B-1D46-256C-029A5A0E75E8}" created="2025-02-12T18:36:16.6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39045820" sldId="258"/>
      <ac:spMk id="21" creationId="{FEC56C7F-5B75-1742-6834-B3834B4FDB58}"/>
    </ac:deMkLst>
    <p188:txBody>
      <a:bodyPr/>
      <a:lstStyle/>
      <a:p>
        <a:r>
          <a:rPr lang="en-US"/>
          <a:t>Can we say location? From a local firefighting station?</a:t>
        </a:r>
      </a:p>
    </p188:txBody>
  </p188:cm>
  <p188:cm id="{C51B4799-DB30-45CA-9F44-388D6A7F1431}" authorId="{A3C91FA2-C31B-1D46-256C-029A5A0E75E8}" created="2025-02-12T18:37:28.6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39045820" sldId="258"/>
      <ac:spMk id="21" creationId="{FEC56C7F-5B75-1742-6834-B3834B4FDB58}"/>
      <ac:txMk cp="466" len="114">
        <ac:context len="582" hash="158650262"/>
      </ac:txMk>
    </ac:txMkLst>
    <p188:pos x="9608298" y="10681675"/>
    <p188:txBody>
      <a:bodyPr/>
      <a:lstStyle/>
      <a:p>
        <a:r>
          <a:rPr lang="en-US"/>
          <a:t>This should say “analyzed by GC-MS using a XXXX”</a:t>
        </a:r>
      </a:p>
    </p188:txBody>
  </p188:cm>
  <p188:cm id="{A217E6A0-A4B5-45F8-94D4-4CBC4B6C2475}" authorId="{A3C91FA2-C31B-1D46-256C-029A5A0E75E8}" created="2025-02-12T18:40:14.9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39045820" sldId="258"/>
      <ac:spMk id="2" creationId="{DCD0D81A-1A88-3D4D-746C-91969AA8DD4E}"/>
    </ac:deMkLst>
    <p188:txBody>
      <a:bodyPr/>
      <a:lstStyle/>
      <a:p>
        <a:r>
          <a:rPr lang="en-US"/>
          <a:t>Also list PreMiEr and put the logo here. Do you have that language?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A101B-C7AD-7C48-971E-FB0C4A3102E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C968-A8C1-0348-8116-8609B4ED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7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AC968-A8C1-0348-8116-8609B4ED65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5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9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0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7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0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0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18/10/relationships/comments" Target="../comments/modernComment_102_D2F18DBC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D88A-0EF6-B303-50BB-2B3D5DEB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E8562F-F57B-0E61-EA2C-928A836D7694}"/>
              </a:ext>
            </a:extLst>
          </p:cNvPr>
          <p:cNvSpPr/>
          <p:nvPr/>
        </p:nvSpPr>
        <p:spPr>
          <a:xfrm>
            <a:off x="-11368" y="-10686"/>
            <a:ext cx="43898019" cy="3844445"/>
          </a:xfrm>
          <a:prstGeom prst="rect">
            <a:avLst/>
          </a:prstGeom>
          <a:solidFill>
            <a:srgbClr val="0121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1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0E9F8-11FF-ACE4-EC17-7F9FDFF40F25}"/>
              </a:ext>
            </a:extLst>
          </p:cNvPr>
          <p:cNvSpPr txBox="1"/>
          <p:nvPr/>
        </p:nvSpPr>
        <p:spPr>
          <a:xfrm>
            <a:off x="379743" y="936597"/>
            <a:ext cx="10508471" cy="2416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Times New Roman"/>
                <a:cs typeface="Calibri"/>
              </a:rPr>
              <a:t>D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11500" dirty="0">
                <a:solidFill>
                  <a:schemeClr val="bg1"/>
                </a:solidFill>
                <a:latin typeface="Times New Roman"/>
                <a:cs typeface="Calibri"/>
              </a:rPr>
              <a:t>u</a:t>
            </a:r>
            <a:r>
              <a:rPr lang="en-US" sz="4400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11500" dirty="0">
                <a:solidFill>
                  <a:schemeClr val="bg1"/>
                </a:solidFill>
                <a:latin typeface="Times New Roman"/>
                <a:cs typeface="Calibri"/>
              </a:rPr>
              <a:t>k</a:t>
            </a:r>
            <a:r>
              <a:rPr lang="en-US" sz="4000" dirty="0">
                <a:solidFill>
                  <a:schemeClr val="bg1"/>
                </a:solidFill>
                <a:latin typeface="Times New Roman"/>
                <a:cs typeface="Calibri"/>
              </a:rPr>
              <a:t> </a:t>
            </a:r>
            <a:r>
              <a:rPr lang="en-US" sz="11500" dirty="0">
                <a:solidFill>
                  <a:schemeClr val="bg1"/>
                </a:solidFill>
                <a:latin typeface="Times New Roman"/>
                <a:cs typeface="Calibri"/>
              </a:rPr>
              <a:t>e</a:t>
            </a:r>
            <a:endParaRPr lang="en-US" sz="88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/>
                <a:cs typeface="Calibri"/>
              </a:rPr>
              <a:t>U N I V E R S I T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78A5C-D965-5D41-36D6-1CDFAE22F751}"/>
              </a:ext>
            </a:extLst>
          </p:cNvPr>
          <p:cNvSpPr txBox="1"/>
          <p:nvPr/>
        </p:nvSpPr>
        <p:spPr>
          <a:xfrm>
            <a:off x="35875435" y="1881749"/>
            <a:ext cx="801576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32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Times New Roman"/>
                <a:cs typeface="Calibri"/>
              </a:rPr>
              <a:t>614-600-6861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Times New Roman"/>
                <a:cs typeface="Calibri"/>
              </a:rPr>
              <a:t>Erica.babusci@duke.edu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E09D4-8945-097C-C5A9-57B3546BB63A}"/>
              </a:ext>
            </a:extLst>
          </p:cNvPr>
          <p:cNvSpPr txBox="1"/>
          <p:nvPr/>
        </p:nvSpPr>
        <p:spPr>
          <a:xfrm>
            <a:off x="2980191" y="39446"/>
            <a:ext cx="3803301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</a:rPr>
              <a:t>Testing the Efficacy of Micro-Blaze Detergent on PAH Removal from Firefighter Uniforms</a:t>
            </a:r>
            <a:endParaRPr lang="en-US" sz="24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/>
                <a:cs typeface="Calibri"/>
              </a:rPr>
              <a:t>Erica Babusci</a:t>
            </a:r>
            <a:r>
              <a:rPr lang="en-US" sz="5400" baseline="30000" dirty="0">
                <a:solidFill>
                  <a:schemeClr val="bg1"/>
                </a:solidFill>
                <a:latin typeface="Times New Roman"/>
                <a:cs typeface="Calibri"/>
              </a:rPr>
              <a:t>1</a:t>
            </a:r>
            <a:r>
              <a:rPr lang="en-US" sz="5400" dirty="0">
                <a:solidFill>
                  <a:schemeClr val="bg1"/>
                </a:solidFill>
                <a:latin typeface="Times New Roman"/>
                <a:cs typeface="Calibri"/>
              </a:rPr>
              <a:t>, Claudia K. Gunsch</a:t>
            </a:r>
            <a:r>
              <a:rPr lang="en-US" sz="5400" baseline="30000" dirty="0">
                <a:solidFill>
                  <a:schemeClr val="bg1"/>
                </a:solidFill>
                <a:latin typeface="Times New Roman"/>
                <a:cs typeface="Calibri"/>
              </a:rPr>
              <a:t>1</a:t>
            </a:r>
            <a:r>
              <a:rPr lang="en-US" sz="5400" dirty="0">
                <a:solidFill>
                  <a:schemeClr val="bg1"/>
                </a:solidFill>
                <a:latin typeface="Times New Roman"/>
                <a:cs typeface="Calibri"/>
              </a:rPr>
              <a:t>, and Heather Stapleton</a:t>
            </a:r>
            <a:r>
              <a:rPr lang="en-US" sz="5400" baseline="30000" dirty="0">
                <a:solidFill>
                  <a:schemeClr val="bg1"/>
                </a:solidFill>
                <a:latin typeface="Times New Roman"/>
                <a:cs typeface="Calibri"/>
              </a:rPr>
              <a:t>2</a:t>
            </a:r>
          </a:p>
          <a:p>
            <a:pPr marL="914400" indent="-914400" algn="ctr">
              <a:buAutoNum type="arabicPeriod"/>
            </a:pPr>
            <a:r>
              <a:rPr lang="en-US" sz="5400" i="1" dirty="0">
                <a:solidFill>
                  <a:schemeClr val="bg1"/>
                </a:solidFill>
                <a:latin typeface="Times New Roman"/>
                <a:cs typeface="Calibri"/>
              </a:rPr>
              <a:t>Department of Civil and Environmental Engineering, Duke University</a:t>
            </a:r>
          </a:p>
          <a:p>
            <a:pPr marL="914400" indent="-914400" algn="ctr">
              <a:buAutoNum type="arabicPeriod"/>
            </a:pPr>
            <a:r>
              <a:rPr lang="en-US" sz="5400" i="1" dirty="0">
                <a:solidFill>
                  <a:schemeClr val="bg1"/>
                </a:solidFill>
                <a:latin typeface="Times New Roman"/>
                <a:cs typeface="Calibri"/>
              </a:rPr>
              <a:t>Nicholas School of the Environment, Duke University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27DF2-62C7-63C1-606E-1DFEB339450A}"/>
              </a:ext>
            </a:extLst>
          </p:cNvPr>
          <p:cNvSpPr/>
          <p:nvPr/>
        </p:nvSpPr>
        <p:spPr>
          <a:xfrm>
            <a:off x="-11369" y="3655059"/>
            <a:ext cx="43898019" cy="29253676"/>
          </a:xfrm>
          <a:prstGeom prst="rect">
            <a:avLst/>
          </a:prstGeom>
          <a:solidFill>
            <a:srgbClr val="E5E5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3AB462-CB59-8CC5-0D87-F952B2AB7CE6}"/>
              </a:ext>
            </a:extLst>
          </p:cNvPr>
          <p:cNvSpPr/>
          <p:nvPr/>
        </p:nvSpPr>
        <p:spPr>
          <a:xfrm>
            <a:off x="302793" y="3934565"/>
            <a:ext cx="18120114" cy="1144961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E0ACFE-954F-698C-88E2-B7F0CC41F8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45200" y="3934566"/>
            <a:ext cx="24858500" cy="193240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9C072F-DFD3-0FBD-7C1E-F6FE694C4221}"/>
              </a:ext>
            </a:extLst>
          </p:cNvPr>
          <p:cNvSpPr/>
          <p:nvPr/>
        </p:nvSpPr>
        <p:spPr>
          <a:xfrm>
            <a:off x="635396" y="4301143"/>
            <a:ext cx="17398606" cy="818889"/>
          </a:xfrm>
          <a:prstGeom prst="roundRect">
            <a:avLst/>
          </a:prstGeom>
          <a:solidFill>
            <a:srgbClr val="012169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/>
                <a:cs typeface="Calibri"/>
              </a:rPr>
              <a:t>Background</a:t>
            </a:r>
            <a:endParaRPr lang="en-US" sz="3600" dirty="0">
              <a:latin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487F45-6F90-E5A9-8E66-8BE0997C9DFC}"/>
              </a:ext>
            </a:extLst>
          </p:cNvPr>
          <p:cNvSpPr>
            <a:spLocks/>
          </p:cNvSpPr>
          <p:nvPr/>
        </p:nvSpPr>
        <p:spPr>
          <a:xfrm>
            <a:off x="318164" y="19118245"/>
            <a:ext cx="18113434" cy="1331853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FAE4E4-0F10-64F6-604E-02D631B2A13A}"/>
              </a:ext>
            </a:extLst>
          </p:cNvPr>
          <p:cNvSpPr/>
          <p:nvPr/>
        </p:nvSpPr>
        <p:spPr>
          <a:xfrm>
            <a:off x="31920634" y="23683669"/>
            <a:ext cx="11691539" cy="87531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6EC5E0-1527-3579-D94D-C670649476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41125" y="23683669"/>
            <a:ext cx="12757160" cy="87531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0D81A-1A88-3D4D-746C-91969AA8DD4E}"/>
              </a:ext>
            </a:extLst>
          </p:cNvPr>
          <p:cNvSpPr txBox="1"/>
          <p:nvPr/>
        </p:nvSpPr>
        <p:spPr>
          <a:xfrm>
            <a:off x="32288765" y="28023104"/>
            <a:ext cx="1109498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This material is based upon work supported by the National Institute of </a:t>
            </a:r>
            <a:r>
              <a:rPr lang="en-US" sz="4000" dirty="0">
                <a:latin typeface="Times New Roman"/>
                <a:cs typeface="Times New Roman"/>
              </a:rPr>
              <a:t>Environmental</a:t>
            </a:r>
            <a:r>
              <a:rPr lang="en-US" sz="3600" dirty="0">
                <a:latin typeface="Times New Roman"/>
                <a:cs typeface="Times New Roman"/>
              </a:rPr>
              <a:t> Health Sciences Under Grant No. P42ES010356</a:t>
            </a:r>
            <a:endParaRPr lang="en-US" sz="8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BC14F3-7CF8-2C42-7005-A06F5C39B99B}"/>
              </a:ext>
            </a:extLst>
          </p:cNvPr>
          <p:cNvSpPr/>
          <p:nvPr/>
        </p:nvSpPr>
        <p:spPr>
          <a:xfrm>
            <a:off x="675578" y="19514433"/>
            <a:ext cx="17400289" cy="856448"/>
          </a:xfrm>
          <a:prstGeom prst="roundRect">
            <a:avLst/>
          </a:prstGeom>
          <a:solidFill>
            <a:srgbClr val="012169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/>
              </a:rPr>
              <a:t>Methods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3838D7-5416-AF44-22C5-E70BB9D651FE}"/>
              </a:ext>
            </a:extLst>
          </p:cNvPr>
          <p:cNvSpPr/>
          <p:nvPr/>
        </p:nvSpPr>
        <p:spPr>
          <a:xfrm>
            <a:off x="32104557" y="23912610"/>
            <a:ext cx="11323695" cy="819375"/>
          </a:xfrm>
          <a:prstGeom prst="roundRect">
            <a:avLst/>
          </a:prstGeom>
          <a:solidFill>
            <a:srgbClr val="012169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/>
                <a:cs typeface="Calibri"/>
              </a:rPr>
              <a:t>References and Acknowledgements</a:t>
            </a:r>
            <a:endParaRPr lang="en-US" sz="4800" dirty="0">
              <a:latin typeface="Times New Roman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F11FCC-0B90-DB6B-0DD2-79E414B947C5}"/>
              </a:ext>
            </a:extLst>
          </p:cNvPr>
          <p:cNvSpPr/>
          <p:nvPr/>
        </p:nvSpPr>
        <p:spPr>
          <a:xfrm>
            <a:off x="19253200" y="23912609"/>
            <a:ext cx="11960046" cy="819375"/>
          </a:xfrm>
          <a:prstGeom prst="roundRect">
            <a:avLst/>
          </a:prstGeom>
          <a:solidFill>
            <a:srgbClr val="012169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/>
                <a:cs typeface="Calibri"/>
              </a:rPr>
              <a:t>Future Directions</a:t>
            </a:r>
            <a:endParaRPr lang="en-US" sz="4800" dirty="0">
              <a:latin typeface="Times New Roman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74DE4399-B393-E7B3-4966-5DEB3AAC6FDF}"/>
              </a:ext>
            </a:extLst>
          </p:cNvPr>
          <p:cNvSpPr/>
          <p:nvPr/>
        </p:nvSpPr>
        <p:spPr>
          <a:xfrm>
            <a:off x="18974894" y="4271563"/>
            <a:ext cx="24235094" cy="894360"/>
          </a:xfrm>
          <a:prstGeom prst="roundRect">
            <a:avLst/>
          </a:prstGeom>
          <a:solidFill>
            <a:srgbClr val="012169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/>
                <a:cs typeface="Calibri"/>
              </a:rPr>
              <a:t>Results For Micro-Blaze Treatment</a:t>
            </a:r>
            <a:endParaRPr lang="en-US" sz="3600" dirty="0">
              <a:latin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C56C7F-5B75-1742-6834-B3834B4FDB58}"/>
              </a:ext>
            </a:extLst>
          </p:cNvPr>
          <p:cNvSpPr txBox="1"/>
          <p:nvPr/>
        </p:nvSpPr>
        <p:spPr>
          <a:xfrm>
            <a:off x="8679702" y="20565580"/>
            <a:ext cx="9485488" cy="118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</a:t>
            </a:r>
          </a:p>
          <a:p>
            <a:pPr algn="just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section from the arm of a firefighter jacket was provided from the Stapleton lab. Samples of 1 cm by 1 cm were cut and used for each experimental group in triplicate.</a:t>
            </a:r>
          </a:p>
          <a:p>
            <a:pPr algn="just">
              <a:spcAft>
                <a:spcPts val="600"/>
              </a:spcAft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</a:t>
            </a:r>
          </a:p>
          <a:p>
            <a:pPr algn="just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Cuttings were exposed to one of the following wash  treatments: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(no treatment)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Micro-Blaze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Tide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 water</a:t>
            </a:r>
          </a:p>
          <a:p>
            <a:pPr algn="just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steps involved 10 mL of wash liquid in a 50 mL beaker and left at room temperature on a plate shaker at 100 rpm for 1 hour.</a:t>
            </a:r>
          </a:p>
          <a:p>
            <a:pPr algn="just">
              <a:spcAft>
                <a:spcPts val="600"/>
              </a:spcAft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</a:p>
          <a:p>
            <a:pPr algn="just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were then air-dried and packaged to be returned to the Stapleton lab for PAH extraction and GC-MS analysis.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E47EFE-1D8F-15B1-683C-997830F49E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214404" y="24917123"/>
            <a:ext cx="119600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blue background with white hexagons&#10;&#10;Description automatically generated">
            <a:extLst>
              <a:ext uri="{FF2B5EF4-FFF2-40B4-BE49-F238E27FC236}">
                <a16:creationId xmlns:a16="http://schemas.microsoft.com/office/drawing/2014/main" id="{64FB07EF-1018-3763-9FBE-47BA1BC29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3231" r="54116" b="15679"/>
          <a:stretch/>
        </p:blipFill>
        <p:spPr>
          <a:xfrm rot="944715">
            <a:off x="587262" y="49785"/>
            <a:ext cx="2122086" cy="1535576"/>
          </a:xfrm>
          <a:prstGeom prst="rect">
            <a:avLst/>
          </a:prstGeom>
        </p:spPr>
      </p:pic>
      <p:pic>
        <p:nvPicPr>
          <p:cNvPr id="26" name="Picture 25" descr="A blue background with white hexagons&#10;&#10;Description automatically generated">
            <a:extLst>
              <a:ext uri="{FF2B5EF4-FFF2-40B4-BE49-F238E27FC236}">
                <a16:creationId xmlns:a16="http://schemas.microsoft.com/office/drawing/2014/main" id="{F9E36068-97CF-EC4C-ED7B-A5CDFD1F8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4" t="9513" r="34243" b="43415"/>
          <a:stretch/>
        </p:blipFill>
        <p:spPr>
          <a:xfrm rot="5400000">
            <a:off x="35072693" y="1145507"/>
            <a:ext cx="1605484" cy="29418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39AE79-6F99-E81A-D01C-098AF596C661}"/>
              </a:ext>
            </a:extLst>
          </p:cNvPr>
          <p:cNvSpPr txBox="1"/>
          <p:nvPr/>
        </p:nvSpPr>
        <p:spPr>
          <a:xfrm>
            <a:off x="32244269" y="24883193"/>
            <a:ext cx="11183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Kim et al. (2013)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International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Baxter et al. (2014)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Verde Environmental, Inc  (2025)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Micro-Blaze Products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[4] Seo, J.-S., Keum, Y.-S., &amp; Li, Q. X. (2009). Bacterial Degradation of Aromatic Compounds.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978A75-1238-58FB-F488-A4FB2DAA3D88}"/>
              </a:ext>
            </a:extLst>
          </p:cNvPr>
          <p:cNvSpPr/>
          <p:nvPr/>
        </p:nvSpPr>
        <p:spPr>
          <a:xfrm>
            <a:off x="379743" y="15682175"/>
            <a:ext cx="18120114" cy="316298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C64BCE-801E-06EB-CDEF-DB798E2969FC}"/>
              </a:ext>
            </a:extLst>
          </p:cNvPr>
          <p:cNvSpPr txBox="1"/>
          <p:nvPr/>
        </p:nvSpPr>
        <p:spPr>
          <a:xfrm>
            <a:off x="1190114" y="31748857"/>
            <a:ext cx="642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Experimental groups tested for the study</a:t>
            </a:r>
          </a:p>
        </p:txBody>
      </p:sp>
      <p:sp>
        <p:nvSpPr>
          <p:cNvPr id="31" name="Rectangle: Rounded Corners 15">
            <a:extLst>
              <a:ext uri="{FF2B5EF4-FFF2-40B4-BE49-F238E27FC236}">
                <a16:creationId xmlns:a16="http://schemas.microsoft.com/office/drawing/2014/main" id="{4B118DF7-DA17-3D76-A431-826949074E7B}"/>
              </a:ext>
            </a:extLst>
          </p:cNvPr>
          <p:cNvSpPr/>
          <p:nvPr/>
        </p:nvSpPr>
        <p:spPr>
          <a:xfrm>
            <a:off x="667613" y="16125730"/>
            <a:ext cx="17398606" cy="818889"/>
          </a:xfrm>
          <a:prstGeom prst="roundRect">
            <a:avLst/>
          </a:prstGeom>
          <a:solidFill>
            <a:srgbClr val="012169"/>
          </a:solidFill>
          <a:ln>
            <a:solidFill>
              <a:srgbClr val="0121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/>
                <a:cs typeface="Calibri"/>
              </a:rPr>
              <a:t>Objectives</a:t>
            </a:r>
            <a:endParaRPr lang="en-US" sz="3600" dirty="0">
              <a:latin typeface="Times New Roma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0E489F-1C5D-BF41-17B0-AE45B7D42F44}"/>
              </a:ext>
            </a:extLst>
          </p:cNvPr>
          <p:cNvSpPr txBox="1"/>
          <p:nvPr/>
        </p:nvSpPr>
        <p:spPr>
          <a:xfrm>
            <a:off x="886024" y="16621811"/>
            <a:ext cx="174677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>
              <a:spcAft>
                <a:spcPts val="600"/>
              </a:spcAft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effectiveness of Micro-Blaze treatment compared to tap water and standard detergents in removing PAHs from firefighter gear.</a:t>
            </a:r>
          </a:p>
          <a:p>
            <a:pPr>
              <a:spcAft>
                <a:spcPts val="600"/>
              </a:spcAft>
            </a:pP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blue and white logo with green hands&#10;&#10;Description automatically generated">
            <a:extLst>
              <a:ext uri="{FF2B5EF4-FFF2-40B4-BE49-F238E27FC236}">
                <a16:creationId xmlns:a16="http://schemas.microsoft.com/office/drawing/2014/main" id="{7A122EE6-3C66-F0CB-A642-11AC9BA16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638" y="30323684"/>
            <a:ext cx="3530600" cy="1447800"/>
          </a:xfrm>
          <a:prstGeom prst="rect">
            <a:avLst/>
          </a:prstGeom>
        </p:spPr>
      </p:pic>
      <p:pic>
        <p:nvPicPr>
          <p:cNvPr id="28" name="Picture 27" descr="A blue and white logo&#10;&#10;Description automatically generated">
            <a:extLst>
              <a:ext uri="{FF2B5EF4-FFF2-40B4-BE49-F238E27FC236}">
                <a16:creationId xmlns:a16="http://schemas.microsoft.com/office/drawing/2014/main" id="{4D456354-19A0-BE63-ECF4-BECA194FC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042" y="30496165"/>
            <a:ext cx="1387100" cy="1186336"/>
          </a:xfrm>
          <a:prstGeom prst="rect">
            <a:avLst/>
          </a:prstGeom>
        </p:spPr>
      </p:pic>
      <p:pic>
        <p:nvPicPr>
          <p:cNvPr id="32" name="Picture 31" descr="A logo of a globe and a gold circle&#10;&#10;Description automatically generated with medium confidence">
            <a:extLst>
              <a:ext uri="{FF2B5EF4-FFF2-40B4-BE49-F238E27FC236}">
                <a16:creationId xmlns:a16="http://schemas.microsoft.com/office/drawing/2014/main" id="{43E456BA-A0D6-9B22-9DB1-694D358B2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88" y="29962208"/>
            <a:ext cx="2082800" cy="2095500"/>
          </a:xfrm>
          <a:prstGeom prst="rect">
            <a:avLst/>
          </a:prstGeom>
        </p:spPr>
      </p:pic>
      <p:pic>
        <p:nvPicPr>
          <p:cNvPr id="35" name="Picture 34" descr="A grey and green logo&#10;&#10;Description automatically generated">
            <a:extLst>
              <a:ext uri="{FF2B5EF4-FFF2-40B4-BE49-F238E27FC236}">
                <a16:creationId xmlns:a16="http://schemas.microsoft.com/office/drawing/2014/main" id="{A00048EC-C89B-B3AC-8658-34F4774E6D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677" y="30306370"/>
            <a:ext cx="1638300" cy="1651000"/>
          </a:xfrm>
          <a:prstGeom prst="rect">
            <a:avLst/>
          </a:prstGeom>
        </p:spPr>
      </p:pic>
      <p:pic>
        <p:nvPicPr>
          <p:cNvPr id="17" name="Picture 16" descr="A firefighter wearing a protective suit&#10;&#10;AI-generated content may be incorrect.">
            <a:extLst>
              <a:ext uri="{FF2B5EF4-FFF2-40B4-BE49-F238E27FC236}">
                <a16:creationId xmlns:a16="http://schemas.microsoft.com/office/drawing/2014/main" id="{44A26489-F9CF-78CD-6519-A31184F86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" t="12240" r="49352" b="14975"/>
          <a:stretch/>
        </p:blipFill>
        <p:spPr>
          <a:xfrm>
            <a:off x="1967246" y="20464717"/>
            <a:ext cx="4867370" cy="48498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866152-4E31-32C0-937A-220514BB69F1}"/>
              </a:ext>
            </a:extLst>
          </p:cNvPr>
          <p:cNvSpPr txBox="1"/>
          <p:nvPr/>
        </p:nvSpPr>
        <p:spPr>
          <a:xfrm>
            <a:off x="667901" y="5248696"/>
            <a:ext cx="97739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Polycyclic aromatic hydrocarbons (PAHs) are a group of harmful chemicals that have carcinogenic and mutagenic properties.</a:t>
            </a:r>
            <a:r>
              <a:rPr lang="en-US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1,2,4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compounds are formed through the partial combustion of organic material and accumulate on firefighter PPE, leading to long-term exposure and posing serious health effects.</a:t>
            </a:r>
            <a:r>
              <a:rPr lang="en-US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Micro-Blaze PPE DE-CON Cleaner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(MB) is a product marketed as a spore-containing detergent that not only removes the PAHs but degrades them into nontoxic byproducts.</a:t>
            </a:r>
            <a:r>
              <a:rPr lang="en-US" sz="3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94ED1E-7BED-6260-6C42-568954BAE51F}"/>
              </a:ext>
            </a:extLst>
          </p:cNvPr>
          <p:cNvSpPr txBox="1"/>
          <p:nvPr/>
        </p:nvSpPr>
        <p:spPr>
          <a:xfrm>
            <a:off x="19253198" y="24424907"/>
            <a:ext cx="115812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PAH extractions of the wash water to determine if compounds are being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degraded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emulsified</a:t>
            </a:r>
          </a:p>
          <a:p>
            <a:pPr>
              <a:spcAft>
                <a:spcPts val="600"/>
              </a:spcAft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A firefighter wearing a uniform&#10;&#10;AI-generated content may be incorrect.">
            <a:extLst>
              <a:ext uri="{FF2B5EF4-FFF2-40B4-BE49-F238E27FC236}">
                <a16:creationId xmlns:a16="http://schemas.microsoft.com/office/drawing/2014/main" id="{750A0C5B-60DC-7AB3-7963-61AAB9CCA7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9912" b="3337"/>
          <a:stretch/>
        </p:blipFill>
        <p:spPr>
          <a:xfrm>
            <a:off x="10724843" y="5232131"/>
            <a:ext cx="7132230" cy="582187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6AC82C9-D249-CBDC-291E-D7FA29D1E061}"/>
              </a:ext>
            </a:extLst>
          </p:cNvPr>
          <p:cNvSpPr txBox="1"/>
          <p:nvPr/>
        </p:nvSpPr>
        <p:spPr>
          <a:xfrm>
            <a:off x="679677" y="14832478"/>
            <a:ext cx="644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Micro-Blaze PPE DE-CON cleaner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8F4400-4F18-D78A-933E-30D396613ED9}"/>
              </a:ext>
            </a:extLst>
          </p:cNvPr>
          <p:cNvSpPr txBox="1"/>
          <p:nvPr/>
        </p:nvSpPr>
        <p:spPr>
          <a:xfrm>
            <a:off x="3491557" y="11561350"/>
            <a:ext cx="14855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aims to investigate the efficacy of this product for decontaminating firefighter PPE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Using cuttings from a used firefighter jacket and different treatment types, the project investigates the efficacy of using Micro-Blaze DE-CON cleaner to remove and degrade PAHs from the firefighter jacket.  </a:t>
            </a:r>
          </a:p>
        </p:txBody>
      </p:sp>
      <p:pic>
        <p:nvPicPr>
          <p:cNvPr id="10" name="Picture 9" descr="A diagram of a jacket&#10;&#10;AI-generated content may be incorrect.">
            <a:extLst>
              <a:ext uri="{FF2B5EF4-FFF2-40B4-BE49-F238E27FC236}">
                <a16:creationId xmlns:a16="http://schemas.microsoft.com/office/drawing/2014/main" id="{BED240E7-D648-4120-9473-A762EF6EA5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5" b="18433"/>
          <a:stretch/>
        </p:blipFill>
        <p:spPr>
          <a:xfrm>
            <a:off x="19083464" y="26522061"/>
            <a:ext cx="12223509" cy="47250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CB3AB56-88BA-468F-AF6C-E98B7C2C9F58}"/>
              </a:ext>
            </a:extLst>
          </p:cNvPr>
          <p:cNvSpPr txBox="1"/>
          <p:nvPr/>
        </p:nvSpPr>
        <p:spPr>
          <a:xfrm>
            <a:off x="19021725" y="31380291"/>
            <a:ext cx="1238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Experimental design for future work exploring PAH removal pathways.</a:t>
            </a:r>
          </a:p>
        </p:txBody>
      </p:sp>
      <p:pic>
        <p:nvPicPr>
          <p:cNvPr id="1026" name="Picture 2" descr="Verde - Products - PPE DE-CON - 1 Gallon">
            <a:extLst>
              <a:ext uri="{FF2B5EF4-FFF2-40B4-BE49-F238E27FC236}">
                <a16:creationId xmlns:a16="http://schemas.microsoft.com/office/drawing/2014/main" id="{90CA4AE0-3F4E-1508-224B-8117DAA23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" y="11808089"/>
            <a:ext cx="3111813" cy="31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125A217-60C3-C70A-98EF-3119ADE8CDED}"/>
              </a:ext>
            </a:extLst>
          </p:cNvPr>
          <p:cNvSpPr txBox="1"/>
          <p:nvPr/>
        </p:nvSpPr>
        <p:spPr>
          <a:xfrm>
            <a:off x="10901771" y="10769293"/>
            <a:ext cx="7132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Overview of  PAH exposure and effect on PAHs</a:t>
            </a:r>
          </a:p>
        </p:txBody>
      </p:sp>
      <p:pic>
        <p:nvPicPr>
          <p:cNvPr id="47" name="Picture 46" descr="A logo of a firefighter jacket cutting&#10;&#10;AI-generated content may be incorrect.">
            <a:extLst>
              <a:ext uri="{FF2B5EF4-FFF2-40B4-BE49-F238E27FC236}">
                <a16:creationId xmlns:a16="http://schemas.microsoft.com/office/drawing/2014/main" id="{BFCFA414-9087-625A-2B99-7C14DA3E0E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t="13259" r="43785" b="39264"/>
          <a:stretch/>
        </p:blipFill>
        <p:spPr>
          <a:xfrm>
            <a:off x="424642" y="27294943"/>
            <a:ext cx="3579214" cy="3712361"/>
          </a:xfrm>
          <a:prstGeom prst="rect">
            <a:avLst/>
          </a:prstGeom>
        </p:spPr>
      </p:pic>
      <p:pic>
        <p:nvPicPr>
          <p:cNvPr id="39" name="Picture 38" descr="A firefighter wearing a protective suit&#10;&#10;AI-generated content may be incorrect.">
            <a:extLst>
              <a:ext uri="{FF2B5EF4-FFF2-40B4-BE49-F238E27FC236}">
                <a16:creationId xmlns:a16="http://schemas.microsoft.com/office/drawing/2014/main" id="{E59DF93D-AA54-D7FF-450E-B25D52C891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3" t="-749" r="4731" b="6357"/>
          <a:stretch/>
        </p:blipFill>
        <p:spPr>
          <a:xfrm>
            <a:off x="3642441" y="25776578"/>
            <a:ext cx="4199580" cy="59949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5D6D815-CB80-B409-572F-B8C5BCE16E3C}"/>
              </a:ext>
            </a:extLst>
          </p:cNvPr>
          <p:cNvSpPr txBox="1"/>
          <p:nvPr/>
        </p:nvSpPr>
        <p:spPr>
          <a:xfrm>
            <a:off x="1597031" y="25305766"/>
            <a:ext cx="708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Schematic of firefighter cuttings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EC93BB-48C5-5C3B-F54A-7757D8E477B5}"/>
              </a:ext>
            </a:extLst>
          </p:cNvPr>
          <p:cNvSpPr/>
          <p:nvPr/>
        </p:nvSpPr>
        <p:spPr>
          <a:xfrm>
            <a:off x="28921907" y="8716725"/>
            <a:ext cx="1428151" cy="9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FBB4A64-2B09-BCA0-49AC-EC79179220F5}"/>
              </a:ext>
            </a:extLst>
          </p:cNvPr>
          <p:cNvGrpSpPr/>
          <p:nvPr/>
        </p:nvGrpSpPr>
        <p:grpSpPr>
          <a:xfrm>
            <a:off x="20238208" y="5256521"/>
            <a:ext cx="12329634" cy="9321039"/>
            <a:chOff x="22143528" y="5308297"/>
            <a:chExt cx="10552052" cy="9434664"/>
          </a:xfrm>
        </p:grpSpPr>
        <p:pic>
          <p:nvPicPr>
            <p:cNvPr id="46" name="Picture 4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B45F023-2892-121C-074C-B296E6A5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" t="22" r="63863" b="96016"/>
            <a:stretch/>
          </p:blipFill>
          <p:spPr>
            <a:xfrm>
              <a:off x="23015349" y="5308297"/>
              <a:ext cx="9680231" cy="508690"/>
            </a:xfrm>
            <a:prstGeom prst="rect">
              <a:avLst/>
            </a:prstGeom>
          </p:spPr>
        </p:pic>
        <p:pic>
          <p:nvPicPr>
            <p:cNvPr id="52" name="Picture 5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569D803A-0940-ACB9-B5B7-85C5E7FFE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" t="2941" r="74799"/>
            <a:stretch/>
          </p:blipFill>
          <p:spPr>
            <a:xfrm>
              <a:off x="29961139" y="5804780"/>
              <a:ext cx="2510206" cy="8764246"/>
            </a:xfrm>
            <a:prstGeom prst="rect">
              <a:avLst/>
            </a:prstGeom>
          </p:spPr>
        </p:pic>
        <p:pic>
          <p:nvPicPr>
            <p:cNvPr id="70" name="Picture 69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FDFABF1-5E00-D514-E0CC-0E078930C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4" t="3627" r="47593" b="36666"/>
            <a:stretch/>
          </p:blipFill>
          <p:spPr>
            <a:xfrm>
              <a:off x="22143528" y="5728438"/>
              <a:ext cx="7741678" cy="9014523"/>
            </a:xfrm>
            <a:prstGeom prst="rect">
              <a:avLst/>
            </a:prstGeom>
          </p:spPr>
        </p:pic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6B122D3-8FE9-4E4F-2F7D-B4021C4DC6F8}"/>
              </a:ext>
            </a:extLst>
          </p:cNvPr>
          <p:cNvSpPr txBox="1"/>
          <p:nvPr/>
        </p:nvSpPr>
        <p:spPr>
          <a:xfrm>
            <a:off x="19083464" y="14563102"/>
            <a:ext cx="2426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 (A-B): Figures depict the chemical composition of the PAHs and how the chemical properties of different PAHs affect removal efficiencies. A: Bar plot looking at relative abundance of each PAH on the control jacket. B: Scatterplot depicting how the percent removal of each PAH is correlated to their respective log Kow. Percent removal is calculated by dividing the Micro-Blaze concentrations to the control/unwashed concentrations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FDB4497-9021-E5B5-07DF-885CE2DB55FA}"/>
              </a:ext>
            </a:extLst>
          </p:cNvPr>
          <p:cNvGrpSpPr/>
          <p:nvPr/>
        </p:nvGrpSpPr>
        <p:grpSpPr>
          <a:xfrm>
            <a:off x="32813185" y="5287648"/>
            <a:ext cx="10164594" cy="9275454"/>
            <a:chOff x="32688384" y="5369690"/>
            <a:chExt cx="6713943" cy="7450198"/>
          </a:xfrm>
        </p:grpSpPr>
        <p:pic>
          <p:nvPicPr>
            <p:cNvPr id="59" name="Picture 58" descr="A screen shot of a graph&#10;&#10;AI-generated content may be incorrect.">
              <a:extLst>
                <a:ext uri="{FF2B5EF4-FFF2-40B4-BE49-F238E27FC236}">
                  <a16:creationId xmlns:a16="http://schemas.microsoft.com/office/drawing/2014/main" id="{84A947CA-AE73-86B0-EDF3-EEAE23FF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t="3731" r="62936" b="92197"/>
            <a:stretch/>
          </p:blipFill>
          <p:spPr>
            <a:xfrm>
              <a:off x="33835142" y="5369690"/>
              <a:ext cx="4954248" cy="420089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849AB8A-34F3-81C6-6068-B9BE2FEDB676}"/>
                </a:ext>
              </a:extLst>
            </p:cNvPr>
            <p:cNvGrpSpPr/>
            <p:nvPr/>
          </p:nvGrpSpPr>
          <p:grpSpPr>
            <a:xfrm>
              <a:off x="32688384" y="5840016"/>
              <a:ext cx="6713943" cy="6979872"/>
              <a:chOff x="32688384" y="5840016"/>
              <a:chExt cx="6713943" cy="6979872"/>
            </a:xfrm>
          </p:grpSpPr>
          <p:pic>
            <p:nvPicPr>
              <p:cNvPr id="58" name="Picture 57" descr="A screen shot of a graph&#10;&#10;AI-generated content may be incorrect.">
                <a:extLst>
                  <a:ext uri="{FF2B5EF4-FFF2-40B4-BE49-F238E27FC236}">
                    <a16:creationId xmlns:a16="http://schemas.microsoft.com/office/drawing/2014/main" id="{BA092336-6D9D-9FFC-597B-7D5D57F0F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2" t="7784" r="57190" b="14632"/>
              <a:stretch/>
            </p:blipFill>
            <p:spPr>
              <a:xfrm>
                <a:off x="32688384" y="5840016"/>
                <a:ext cx="6713943" cy="6979872"/>
              </a:xfrm>
              <a:prstGeom prst="rect">
                <a:avLst/>
              </a:prstGeom>
            </p:spPr>
          </p:pic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A3D0CF2-5283-EFF5-4F4F-58AF27802F1F}"/>
                  </a:ext>
                </a:extLst>
              </p:cNvPr>
              <p:cNvSpPr/>
              <p:nvPr/>
            </p:nvSpPr>
            <p:spPr>
              <a:xfrm>
                <a:off x="37098037" y="11197168"/>
                <a:ext cx="288429" cy="2881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1DFC833-1E74-9954-E832-F23E735453C1}"/>
                  </a:ext>
                </a:extLst>
              </p:cNvPr>
              <p:cNvSpPr/>
              <p:nvPr/>
            </p:nvSpPr>
            <p:spPr>
              <a:xfrm>
                <a:off x="37692044" y="10117655"/>
                <a:ext cx="288429" cy="2881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85E06A6-C792-3F25-8F0F-C48AA705D71D}"/>
                  </a:ext>
                </a:extLst>
              </p:cNvPr>
              <p:cNvSpPr/>
              <p:nvPr/>
            </p:nvSpPr>
            <p:spPr>
              <a:xfrm>
                <a:off x="38581123" y="10804250"/>
                <a:ext cx="288429" cy="2881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FBECF7-17A0-4F15-41FB-709B781847F9}"/>
                  </a:ext>
                </a:extLst>
              </p:cNvPr>
              <p:cNvSpPr/>
              <p:nvPr/>
            </p:nvSpPr>
            <p:spPr>
              <a:xfrm>
                <a:off x="36720562" y="9957550"/>
                <a:ext cx="288429" cy="2881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C64812-3198-A06B-009A-11BDB3856A31}"/>
                  </a:ext>
                </a:extLst>
              </p:cNvPr>
              <p:cNvSpPr/>
              <p:nvPr/>
            </p:nvSpPr>
            <p:spPr>
              <a:xfrm>
                <a:off x="38575020" y="11596014"/>
                <a:ext cx="288429" cy="2881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39FC2442-6C8B-C216-1CF5-0A7FF1B1512A}"/>
              </a:ext>
            </a:extLst>
          </p:cNvPr>
          <p:cNvSpPr txBox="1"/>
          <p:nvPr/>
        </p:nvSpPr>
        <p:spPr>
          <a:xfrm>
            <a:off x="19077877" y="22000105"/>
            <a:ext cx="2426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 (A-C): Figures are depicting the different in mean PAH concentration between treatment groups. A looks at Phenanthrene (4 rings), B looks at Benzo[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j,b,k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]fluoranthene (5-rings), and C looks at Fluoranthene (6-rings). Shapiro Wilks test was used to test normality. Fluoranthene was determined to be non-parametric, and a Kruskal-Wallis test was used to test significance. ANOVAs were used for Benzo[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j,b,k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fluoranthene and Phenanthrene. Groups with p values &lt; 0.05 were determined to be significant. This trend was seen for 14/16 PAHs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47E3CC9-9566-0976-7FFB-7BE14A573C7E}"/>
              </a:ext>
            </a:extLst>
          </p:cNvPr>
          <p:cNvSpPr txBox="1"/>
          <p:nvPr/>
        </p:nvSpPr>
        <p:spPr>
          <a:xfrm>
            <a:off x="29360697" y="6260274"/>
            <a:ext cx="238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51B6302-7912-344B-5162-55BDB3A0600B}"/>
              </a:ext>
            </a:extLst>
          </p:cNvPr>
          <p:cNvSpPr txBox="1"/>
          <p:nvPr/>
        </p:nvSpPr>
        <p:spPr>
          <a:xfrm>
            <a:off x="33498754" y="5608955"/>
            <a:ext cx="238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  <p:pic>
        <p:nvPicPr>
          <p:cNvPr id="1055" name="Picture 105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5C7508EC-ABE1-4771-3638-8B740D72EA5C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449" y="15760140"/>
            <a:ext cx="8229600" cy="6345936"/>
          </a:xfrm>
          <a:prstGeom prst="rect">
            <a:avLst/>
          </a:prstGeom>
        </p:spPr>
      </p:pic>
      <p:pic>
        <p:nvPicPr>
          <p:cNvPr id="1057" name="Picture 1056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0CD592FF-D24C-47D6-EF26-B27C2A54F1B5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418" y="15661500"/>
            <a:ext cx="8229600" cy="6345936"/>
          </a:xfrm>
          <a:prstGeom prst="rect">
            <a:avLst/>
          </a:prstGeom>
        </p:spPr>
      </p:pic>
      <p:pic>
        <p:nvPicPr>
          <p:cNvPr id="1059" name="Picture 1058" descr="A graph of different colored rectangular bars&#10;&#10;AI-generated content may be incorrect.">
            <a:extLst>
              <a:ext uri="{FF2B5EF4-FFF2-40B4-BE49-F238E27FC236}">
                <a16:creationId xmlns:a16="http://schemas.microsoft.com/office/drawing/2014/main" id="{325CE4D1-273C-5528-6332-D95F4E5FA65A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32" y="15776596"/>
            <a:ext cx="8229600" cy="6345936"/>
          </a:xfrm>
          <a:prstGeom prst="rect">
            <a:avLst/>
          </a:prstGeom>
        </p:spPr>
      </p:pic>
      <p:sp>
        <p:nvSpPr>
          <p:cNvPr id="1068" name="TextBox 1067">
            <a:extLst>
              <a:ext uri="{FF2B5EF4-FFF2-40B4-BE49-F238E27FC236}">
                <a16:creationId xmlns:a16="http://schemas.microsoft.com/office/drawing/2014/main" id="{61B84203-AAB3-DC52-95C5-2D6452E399B9}"/>
              </a:ext>
            </a:extLst>
          </p:cNvPr>
          <p:cNvSpPr txBox="1"/>
          <p:nvPr/>
        </p:nvSpPr>
        <p:spPr>
          <a:xfrm>
            <a:off x="23118389" y="18123182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E3D45E20-56F8-B4D5-ECCE-849D4B414AE5}"/>
              </a:ext>
            </a:extLst>
          </p:cNvPr>
          <p:cNvSpPr txBox="1"/>
          <p:nvPr/>
        </p:nvSpPr>
        <p:spPr>
          <a:xfrm>
            <a:off x="25460180" y="17360374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0C0FB370-9A98-6374-BBFA-4B5E5E24514B}"/>
              </a:ext>
            </a:extLst>
          </p:cNvPr>
          <p:cNvSpPr txBox="1"/>
          <p:nvPr/>
        </p:nvSpPr>
        <p:spPr>
          <a:xfrm>
            <a:off x="20805263" y="16119033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DFA2E5AD-6766-D4C5-4824-3F4F5E594355}"/>
              </a:ext>
            </a:extLst>
          </p:cNvPr>
          <p:cNvSpPr txBox="1"/>
          <p:nvPr/>
        </p:nvSpPr>
        <p:spPr>
          <a:xfrm>
            <a:off x="31476917" y="17510593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6EE5B028-DADE-1667-0115-4AF0358FD377}"/>
              </a:ext>
            </a:extLst>
          </p:cNvPr>
          <p:cNvSpPr txBox="1"/>
          <p:nvPr/>
        </p:nvSpPr>
        <p:spPr>
          <a:xfrm>
            <a:off x="39670882" y="17828561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2BD95C46-4D90-0488-63C3-D6A94C443778}"/>
              </a:ext>
            </a:extLst>
          </p:cNvPr>
          <p:cNvSpPr txBox="1"/>
          <p:nvPr/>
        </p:nvSpPr>
        <p:spPr>
          <a:xfrm>
            <a:off x="19205749" y="15682175"/>
            <a:ext cx="146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C5BB5B50-8628-4D43-1EBE-AF35B5F945CE}"/>
              </a:ext>
            </a:extLst>
          </p:cNvPr>
          <p:cNvSpPr txBox="1"/>
          <p:nvPr/>
        </p:nvSpPr>
        <p:spPr>
          <a:xfrm>
            <a:off x="27583580" y="15648570"/>
            <a:ext cx="146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B04E3BB0-387A-6CFA-87C0-344EE29645E9}"/>
              </a:ext>
            </a:extLst>
          </p:cNvPr>
          <p:cNvSpPr txBox="1"/>
          <p:nvPr/>
        </p:nvSpPr>
        <p:spPr>
          <a:xfrm>
            <a:off x="35687184" y="15614385"/>
            <a:ext cx="146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pic>
        <p:nvPicPr>
          <p:cNvPr id="1078" name="Picture 1077" descr="A couple of firemen wearing fire gear&#10;&#10;AI-generated content may be incorrect.">
            <a:extLst>
              <a:ext uri="{FF2B5EF4-FFF2-40B4-BE49-F238E27FC236}">
                <a16:creationId xmlns:a16="http://schemas.microsoft.com/office/drawing/2014/main" id="{DB0FCF3F-6CC7-0460-A4A1-87E744A667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3175" r="13063" b="45164"/>
          <a:stretch/>
        </p:blipFill>
        <p:spPr>
          <a:xfrm>
            <a:off x="41916346" y="13837809"/>
            <a:ext cx="1222709" cy="822960"/>
          </a:xfrm>
          <a:prstGeom prst="rect">
            <a:avLst/>
          </a:prstGeom>
        </p:spPr>
      </p:pic>
      <p:pic>
        <p:nvPicPr>
          <p:cNvPr id="1077" name="Picture 1076" descr="A couple of firemen wearing fire gear&#10;&#10;AI-generated content may be incorrect.">
            <a:extLst>
              <a:ext uri="{FF2B5EF4-FFF2-40B4-BE49-F238E27FC236}">
                <a16:creationId xmlns:a16="http://schemas.microsoft.com/office/drawing/2014/main" id="{000DC0D9-2082-FA4B-53C3-D7D098F3AE5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33279" r="64816" b="45276"/>
          <a:stretch/>
        </p:blipFill>
        <p:spPr>
          <a:xfrm>
            <a:off x="33214443" y="13794063"/>
            <a:ext cx="162243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58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32609</TotalTime>
  <Words>680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Gunsch, Ph.D.</dc:creator>
  <cp:lastModifiedBy>Claudia Gunsch, Ph.D.</cp:lastModifiedBy>
  <cp:revision>178</cp:revision>
  <dcterms:created xsi:type="dcterms:W3CDTF">2024-02-07T16:07:15Z</dcterms:created>
  <dcterms:modified xsi:type="dcterms:W3CDTF">2025-02-12T18:40:50Z</dcterms:modified>
</cp:coreProperties>
</file>